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08C0-156E-4FCA-B618-4A3C8C8649D3}" type="datetimeFigureOut">
              <a:rPr lang="en-US" smtClean="0"/>
              <a:pPr/>
              <a:t>2/16/2009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048D-ECDD-4B46-B629-599A9F73D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08C0-156E-4FCA-B618-4A3C8C8649D3}" type="datetimeFigureOut">
              <a:rPr lang="en-US" smtClean="0"/>
              <a:pPr/>
              <a:t>2/16/2009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048D-ECDD-4B46-B629-599A9F73D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08C0-156E-4FCA-B618-4A3C8C8649D3}" type="datetimeFigureOut">
              <a:rPr lang="en-US" smtClean="0"/>
              <a:pPr/>
              <a:t>2/16/2009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048D-ECDD-4B46-B629-599A9F73D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08C0-156E-4FCA-B618-4A3C8C8649D3}" type="datetimeFigureOut">
              <a:rPr lang="en-US" smtClean="0"/>
              <a:pPr/>
              <a:t>2/16/2009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048D-ECDD-4B46-B629-599A9F73D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08C0-156E-4FCA-B618-4A3C8C8649D3}" type="datetimeFigureOut">
              <a:rPr lang="en-US" smtClean="0"/>
              <a:pPr/>
              <a:t>2/16/2009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048D-ECDD-4B46-B629-599A9F73D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08C0-156E-4FCA-B618-4A3C8C8649D3}" type="datetimeFigureOut">
              <a:rPr lang="en-US" smtClean="0"/>
              <a:pPr/>
              <a:t>2/16/2009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048D-ECDD-4B46-B629-599A9F73D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08C0-156E-4FCA-B618-4A3C8C8649D3}" type="datetimeFigureOut">
              <a:rPr lang="en-US" smtClean="0"/>
              <a:pPr/>
              <a:t>2/16/2009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048D-ECDD-4B46-B629-599A9F73D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08C0-156E-4FCA-B618-4A3C8C8649D3}" type="datetimeFigureOut">
              <a:rPr lang="en-US" smtClean="0"/>
              <a:pPr/>
              <a:t>2/16/2009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048D-ECDD-4B46-B629-599A9F73D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08C0-156E-4FCA-B618-4A3C8C8649D3}" type="datetimeFigureOut">
              <a:rPr lang="en-US" smtClean="0"/>
              <a:pPr/>
              <a:t>2/16/2009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048D-ECDD-4B46-B629-599A9F73D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08C0-156E-4FCA-B618-4A3C8C8649D3}" type="datetimeFigureOut">
              <a:rPr lang="en-US" smtClean="0"/>
              <a:pPr/>
              <a:t>2/16/2009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048D-ECDD-4B46-B629-599A9F73D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08C0-156E-4FCA-B618-4A3C8C8649D3}" type="datetimeFigureOut">
              <a:rPr lang="en-US" smtClean="0"/>
              <a:pPr/>
              <a:t>2/16/2009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048D-ECDD-4B46-B629-599A9F73D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A08C0-156E-4FCA-B618-4A3C8C8649D3}" type="datetimeFigureOut">
              <a:rPr lang="en-US" smtClean="0"/>
              <a:pPr/>
              <a:t>2/16/2009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3048D-ECDD-4B46-B629-599A9F73D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Probability of </a:t>
            </a:r>
            <a:r>
              <a:rPr lang="en-US" sz="3600" dirty="0" err="1" smtClean="0"/>
              <a:t>Reinforcer</a:t>
            </a:r>
            <a:r>
              <a:rPr lang="en-US" sz="3600" dirty="0" smtClean="0"/>
              <a:t> Delay as a Determinant of Preference for Variability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2800"/>
            <a:ext cx="9144000" cy="1752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Michelle Ennis </a:t>
            </a:r>
            <a:r>
              <a:rPr lang="en-US" sz="2000" dirty="0" err="1" smtClean="0"/>
              <a:t>Soreth</a:t>
            </a:r>
            <a:r>
              <a:rPr lang="en-US" sz="2000" dirty="0" smtClean="0"/>
              <a:t>, </a:t>
            </a:r>
            <a:r>
              <a:rPr lang="en-US" sz="2000" dirty="0" err="1" smtClean="0"/>
              <a:t>Concetta</a:t>
            </a:r>
            <a:r>
              <a:rPr lang="en-US" sz="2000" dirty="0" smtClean="0"/>
              <a:t> </a:t>
            </a:r>
            <a:r>
              <a:rPr lang="en-US" sz="2000" dirty="0" err="1" smtClean="0"/>
              <a:t>Mineo</a:t>
            </a:r>
            <a:r>
              <a:rPr lang="en-US" sz="2000" dirty="0" smtClean="0"/>
              <a:t>, Jeffrey Walsh, Thomas </a:t>
            </a:r>
            <a:r>
              <a:rPr lang="en-US" sz="2000" dirty="0" err="1" smtClean="0"/>
              <a:t>Budroe</a:t>
            </a:r>
            <a:r>
              <a:rPr lang="en-US" sz="2000" dirty="0" smtClean="0"/>
              <a:t>, &amp; Alec Ward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Preference for Variability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</a:t>
            </a:r>
            <a:r>
              <a:rPr lang="en-US" sz="2800" dirty="0" smtClean="0"/>
              <a:t>rganisms </a:t>
            </a:r>
            <a:r>
              <a:rPr lang="en-US" sz="2800" dirty="0" smtClean="0"/>
              <a:t>generally prefer working in situations with variable </a:t>
            </a:r>
            <a:r>
              <a:rPr lang="en-US" sz="2800" dirty="0" smtClean="0"/>
              <a:t>outcomes over situations with fixed outcomes.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This phenomenon is largely determined by a occasional quick or large payoff imbedded in the variable </a:t>
            </a:r>
            <a:r>
              <a:rPr lang="en-US" sz="2800" dirty="0" smtClean="0"/>
              <a:t>situation.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Past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458200" cy="49831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Pigeons prefer working on VI schedules over FI schedules that </a:t>
            </a:r>
            <a:r>
              <a:rPr lang="en-US" dirty="0" smtClean="0"/>
              <a:t>have the same arithmetic </a:t>
            </a:r>
            <a:r>
              <a:rPr lang="en-US" dirty="0" smtClean="0"/>
              <a:t>mean </a:t>
            </a:r>
            <a:r>
              <a:rPr lang="en-US" dirty="0" smtClean="0"/>
              <a:t>(Herrnstein, 1964).</a:t>
            </a:r>
            <a:endParaRPr lang="en-US" dirty="0" smtClean="0"/>
          </a:p>
          <a:p>
            <a:pPr lvl="1"/>
            <a:r>
              <a:rPr lang="en-US" dirty="0" smtClean="0"/>
              <a:t>Led to conclude that the</a:t>
            </a:r>
            <a:r>
              <a:rPr lang="en-US" dirty="0" smtClean="0"/>
              <a:t> </a:t>
            </a:r>
            <a:r>
              <a:rPr lang="en-US" dirty="0" smtClean="0"/>
              <a:t>value of the </a:t>
            </a:r>
            <a:r>
              <a:rPr lang="en-US" dirty="0" smtClean="0"/>
              <a:t>VI </a:t>
            </a:r>
            <a:r>
              <a:rPr lang="en-US" dirty="0" err="1" smtClean="0"/>
              <a:t>reinforcers</a:t>
            </a:r>
            <a:r>
              <a:rPr lang="en-US" dirty="0" smtClean="0"/>
              <a:t> are weighted </a:t>
            </a:r>
            <a:r>
              <a:rPr lang="en-US" dirty="0" smtClean="0"/>
              <a:t>differently than the value </a:t>
            </a:r>
            <a:r>
              <a:rPr lang="en-US" dirty="0" smtClean="0"/>
              <a:t>of the FI </a:t>
            </a:r>
            <a:r>
              <a:rPr lang="en-US" dirty="0" err="1" smtClean="0"/>
              <a:t>reinforcers</a:t>
            </a:r>
            <a:endParaRPr lang="en-US" dirty="0" smtClean="0"/>
          </a:p>
          <a:p>
            <a:pPr lvl="1"/>
            <a:r>
              <a:rPr lang="en-US" dirty="0" smtClean="0"/>
              <a:t>Mean may not be the best way to characterize the value of the VI schedule/</a:t>
            </a:r>
            <a:r>
              <a:rPr lang="en-US" dirty="0" err="1" smtClean="0"/>
              <a:t>reinforcers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However, when the occasional short intervals were </a:t>
            </a:r>
            <a:r>
              <a:rPr lang="en-US" dirty="0" smtClean="0"/>
              <a:t>removed from </a:t>
            </a:r>
            <a:r>
              <a:rPr lang="en-US" dirty="0" smtClean="0"/>
              <a:t>the VI schedules, </a:t>
            </a:r>
            <a:r>
              <a:rPr lang="en-US" dirty="0" smtClean="0"/>
              <a:t>the preference for the </a:t>
            </a:r>
            <a:r>
              <a:rPr lang="en-US" dirty="0" smtClean="0"/>
              <a:t>FI did NOT become exclusive </a:t>
            </a:r>
            <a:r>
              <a:rPr lang="en-US" sz="2200" dirty="0" smtClean="0"/>
              <a:t>(</a:t>
            </a:r>
            <a:r>
              <a:rPr lang="en-US" sz="2200" dirty="0" err="1" smtClean="0"/>
              <a:t>Andrzejewski</a:t>
            </a:r>
            <a:r>
              <a:rPr lang="en-US" sz="2200" dirty="0" smtClean="0"/>
              <a:t> </a:t>
            </a:r>
            <a:r>
              <a:rPr lang="en-US" sz="2200" dirty="0" smtClean="0"/>
              <a:t>et </a:t>
            </a:r>
            <a:r>
              <a:rPr lang="en-US" sz="2200" dirty="0" smtClean="0"/>
              <a:t>al, 2005; Soreth &amp; Hineline, 2009)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Suggest that </a:t>
            </a:r>
            <a:r>
              <a:rPr lang="en-US" dirty="0" smtClean="0"/>
              <a:t>the occasional </a:t>
            </a:r>
            <a:r>
              <a:rPr lang="en-US" dirty="0" smtClean="0"/>
              <a:t>quick </a:t>
            </a:r>
            <a:r>
              <a:rPr lang="en-US" dirty="0" smtClean="0"/>
              <a:t>payoff is not the sole determinant of the preference for variability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34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 concurrent-chains arrangement with fixed interval (FI) and random interval (RI) terminal link </a:t>
            </a:r>
            <a:r>
              <a:rPr lang="en-US" sz="2800" dirty="0" smtClean="0"/>
              <a:t>alternatives.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RI schedule </a:t>
            </a:r>
            <a:r>
              <a:rPr lang="en-US" sz="2800" dirty="0" smtClean="0"/>
              <a:t>maintained a </a:t>
            </a:r>
            <a:r>
              <a:rPr lang="en-US" sz="2800" dirty="0" smtClean="0"/>
              <a:t>rate of reinforcement </a:t>
            </a:r>
            <a:r>
              <a:rPr lang="en-US" sz="2800" b="1" dirty="0" smtClean="0"/>
              <a:t>half</a:t>
            </a:r>
            <a:r>
              <a:rPr lang="en-US" sz="2800" dirty="0" smtClean="0"/>
              <a:t> that of the FI </a:t>
            </a:r>
            <a:r>
              <a:rPr lang="en-US" sz="2800" dirty="0" smtClean="0"/>
              <a:t>alternative.</a:t>
            </a:r>
          </a:p>
          <a:p>
            <a:pPr lvl="1"/>
            <a:r>
              <a:rPr lang="en-US" sz="2400" dirty="0" smtClean="0"/>
              <a:t>RI 30 (</a:t>
            </a:r>
            <a:r>
              <a:rPr lang="en-US" sz="2400" dirty="0" err="1" smtClean="0"/>
              <a:t>Reinforcer</a:t>
            </a:r>
            <a:r>
              <a:rPr lang="en-US" sz="2400" dirty="0" smtClean="0"/>
              <a:t> produced on average once every 30 s)</a:t>
            </a:r>
          </a:p>
          <a:p>
            <a:pPr lvl="1"/>
            <a:r>
              <a:rPr lang="en-US" sz="2400" dirty="0" smtClean="0"/>
              <a:t>FI 15 (</a:t>
            </a:r>
            <a:r>
              <a:rPr lang="en-US" sz="2400" dirty="0" err="1" smtClean="0"/>
              <a:t>Reinforcer</a:t>
            </a:r>
            <a:r>
              <a:rPr lang="en-US" sz="2400" dirty="0" smtClean="0"/>
              <a:t> always produced by the first response after 15 s)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800" dirty="0" smtClean="0"/>
              <a:t>RI schedule </a:t>
            </a:r>
            <a:r>
              <a:rPr lang="en-US" sz="2800" dirty="0" smtClean="0"/>
              <a:t>never produced </a:t>
            </a:r>
            <a:r>
              <a:rPr lang="en-US" sz="2800" dirty="0" smtClean="0"/>
              <a:t>a component interval value less than that of the FI schedule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Shortest interval available on RI = 15 seconds, often longer</a:t>
            </a:r>
          </a:p>
          <a:p>
            <a:pPr lvl="1"/>
            <a:r>
              <a:rPr lang="en-US" sz="2400" dirty="0" smtClean="0"/>
              <a:t>Interval ALWAYS available on FI = 15 seconds</a:t>
            </a:r>
            <a:endParaRPr lang="en-US" sz="2400" dirty="0" smtClean="0"/>
          </a:p>
          <a:p>
            <a:pPr>
              <a:buNone/>
            </a:pPr>
            <a:endParaRPr lang="en-US" sz="2800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Four </a:t>
            </a:r>
            <a:r>
              <a:rPr lang="en-US" dirty="0" smtClean="0"/>
              <a:t>pigeons </a:t>
            </a:r>
            <a:r>
              <a:rPr lang="en-US" dirty="0" smtClean="0"/>
              <a:t>were </a:t>
            </a:r>
            <a:r>
              <a:rPr lang="en-US" dirty="0" smtClean="0"/>
              <a:t>exposed to the procedure </a:t>
            </a:r>
            <a:r>
              <a:rPr lang="en-US" dirty="0" smtClean="0"/>
              <a:t>in </a:t>
            </a:r>
            <a:r>
              <a:rPr lang="en-US" dirty="0" smtClean="0"/>
              <a:t>daily experimental sessions </a:t>
            </a:r>
            <a:endParaRPr lang="en-US" dirty="0" smtClean="0"/>
          </a:p>
          <a:p>
            <a:pPr lvl="1"/>
            <a:r>
              <a:rPr lang="en-US" dirty="0" smtClean="0"/>
              <a:t>40 </a:t>
            </a:r>
            <a:r>
              <a:rPr lang="en-US" dirty="0" smtClean="0"/>
              <a:t>choice </a:t>
            </a:r>
            <a:r>
              <a:rPr lang="en-US" dirty="0" smtClean="0"/>
              <a:t>trials per day</a:t>
            </a:r>
          </a:p>
          <a:p>
            <a:pPr lvl="1"/>
            <a:r>
              <a:rPr lang="en-US" dirty="0" smtClean="0"/>
              <a:t>Preference was </a:t>
            </a:r>
            <a:r>
              <a:rPr lang="en-US" dirty="0" smtClean="0"/>
              <a:t>assessed </a:t>
            </a:r>
            <a:r>
              <a:rPr lang="en-US" dirty="0" smtClean="0"/>
              <a:t>as the % of RI terminal link trials per session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Probability of obtaining the smallest programmed delay to reinforcement </a:t>
            </a:r>
            <a:r>
              <a:rPr lang="en-US" dirty="0" smtClean="0"/>
              <a:t>Pr[</a:t>
            </a:r>
            <a:r>
              <a:rPr lang="en-US" dirty="0" err="1" smtClean="0"/>
              <a:t>minRI</a:t>
            </a:r>
            <a:r>
              <a:rPr lang="en-US" dirty="0" smtClean="0"/>
              <a:t>] </a:t>
            </a:r>
            <a:r>
              <a:rPr lang="en-US" dirty="0" smtClean="0"/>
              <a:t>on </a:t>
            </a:r>
            <a:r>
              <a:rPr lang="en-US" dirty="0" smtClean="0"/>
              <a:t>the RI  schedule is to be manipulated across </a:t>
            </a:r>
            <a:r>
              <a:rPr lang="en-US" dirty="0" smtClean="0"/>
              <a:t>conditions </a:t>
            </a:r>
            <a:endParaRPr lang="en-US" dirty="0"/>
          </a:p>
          <a:p>
            <a:pPr lvl="2"/>
            <a:r>
              <a:rPr lang="en-US" dirty="0" smtClean="0"/>
              <a:t>The probability of </a:t>
            </a:r>
            <a:r>
              <a:rPr lang="en-US" dirty="0" smtClean="0"/>
              <a:t>producing the shortest RI variable </a:t>
            </a:r>
            <a:r>
              <a:rPr lang="en-US" dirty="0" smtClean="0"/>
              <a:t>was </a:t>
            </a:r>
            <a:r>
              <a:rPr lang="en-US" dirty="0" smtClean="0"/>
              <a:t>.</a:t>
            </a:r>
            <a:r>
              <a:rPr lang="en-US" dirty="0" smtClean="0"/>
              <a:t>50</a:t>
            </a:r>
          </a:p>
          <a:p>
            <a:pPr lvl="2"/>
            <a:r>
              <a:rPr lang="en-US" dirty="0" smtClean="0"/>
              <a:t>Future </a:t>
            </a:r>
            <a:r>
              <a:rPr lang="en-US" dirty="0" smtClean="0"/>
              <a:t>testing will include .03 and .97 </a:t>
            </a:r>
            <a:r>
              <a:rPr lang="en-US" dirty="0" smtClean="0"/>
              <a:t>probabilities.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FI 15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RI 30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Future </a:t>
            </a:r>
            <a:r>
              <a:rPr lang="en-US" dirty="0" smtClean="0"/>
              <a:t>work in this experiment will have the pigeons additionally exposed to Pr[</a:t>
            </a:r>
            <a:r>
              <a:rPr lang="en-US" dirty="0" err="1" smtClean="0"/>
              <a:t>minRI</a:t>
            </a:r>
            <a:r>
              <a:rPr lang="en-US" dirty="0" smtClean="0"/>
              <a:t>] variables </a:t>
            </a:r>
            <a:r>
              <a:rPr lang="en-US" dirty="0" smtClean="0"/>
              <a:t>for:</a:t>
            </a:r>
          </a:p>
          <a:p>
            <a:pPr lvl="2"/>
            <a:r>
              <a:rPr lang="en-US" dirty="0" smtClean="0"/>
              <a:t>RI </a:t>
            </a:r>
            <a:r>
              <a:rPr lang="en-US" dirty="0" smtClean="0"/>
              <a:t>60 s </a:t>
            </a:r>
            <a:r>
              <a:rPr lang="en-US" dirty="0" smtClean="0"/>
              <a:t>vs. FI 30 s</a:t>
            </a:r>
          </a:p>
          <a:p>
            <a:pPr lvl="2"/>
            <a:r>
              <a:rPr lang="en-US" dirty="0" smtClean="0"/>
              <a:t>RI </a:t>
            </a:r>
            <a:r>
              <a:rPr lang="en-US" dirty="0" smtClean="0"/>
              <a:t>90 s </a:t>
            </a:r>
            <a:r>
              <a:rPr lang="en-US" dirty="0" smtClean="0"/>
              <a:t>vs. FI </a:t>
            </a:r>
            <a:r>
              <a:rPr lang="en-US" dirty="0" smtClean="0"/>
              <a:t>45 </a:t>
            </a:r>
            <a:r>
              <a:rPr lang="en-US" dirty="0" smtClean="0"/>
              <a:t>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371600" y="1219200"/>
            <a:ext cx="1981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371600" y="3124200"/>
            <a:ext cx="7315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3124200" y="1219200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09800" y="3810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100% chance </a:t>
            </a:r>
            <a:br>
              <a:rPr lang="en-US" sz="1600" dirty="0" smtClean="0"/>
            </a:br>
            <a:r>
              <a:rPr lang="en-US" sz="1600" dirty="0" smtClean="0"/>
              <a:t>S</a:t>
            </a:r>
            <a:r>
              <a:rPr lang="en-US" sz="1600" baseline="30000" dirty="0" smtClean="0"/>
              <a:t>R+ </a:t>
            </a:r>
            <a:r>
              <a:rPr lang="en-US" sz="1600" dirty="0" smtClean="0"/>
              <a:t>available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0" y="1447800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 s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3124994" y="3123406"/>
            <a:ext cx="4572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0" y="3352800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 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981200" y="22098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50% chance </a:t>
            </a:r>
            <a:br>
              <a:rPr lang="en-US" sz="1600" dirty="0" smtClean="0"/>
            </a:br>
            <a:r>
              <a:rPr lang="en-US" sz="1600" dirty="0" smtClean="0"/>
              <a:t>S</a:t>
            </a:r>
            <a:r>
              <a:rPr lang="en-US" sz="1600" baseline="30000" dirty="0" smtClean="0"/>
              <a:t>R+ </a:t>
            </a:r>
            <a:r>
              <a:rPr lang="en-US" sz="1600" dirty="0" smtClean="0"/>
              <a:t>available</a:t>
            </a:r>
            <a:endParaRPr lang="en-US" sz="1600" dirty="0"/>
          </a:p>
        </p:txBody>
      </p:sp>
      <p:sp>
        <p:nvSpPr>
          <p:cNvPr id="18" name="Left Brace 17"/>
          <p:cNvSpPr/>
          <p:nvPr/>
        </p:nvSpPr>
        <p:spPr>
          <a:xfrm rot="5400000">
            <a:off x="5715000" y="228600"/>
            <a:ext cx="609600" cy="5029200"/>
          </a:xfrm>
          <a:prstGeom prst="leftBrace">
            <a:avLst>
              <a:gd name="adj1" fmla="val 8333"/>
              <a:gd name="adj2" fmla="val 50000"/>
            </a:avLst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343400" y="18288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50% chance </a:t>
            </a:r>
            <a:br>
              <a:rPr lang="en-US" sz="1600" dirty="0" smtClean="0"/>
            </a:br>
            <a:r>
              <a:rPr lang="en-US" sz="1600" dirty="0" err="1" smtClean="0"/>
              <a:t>reinforcer</a:t>
            </a:r>
            <a:r>
              <a:rPr lang="en-US" sz="1600" dirty="0" smtClean="0"/>
              <a:t> delay longer than 15 s</a:t>
            </a:r>
            <a:endParaRPr lang="en-US" sz="16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143794" y="1218406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8600" y="3048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Terminal Link</a:t>
            </a:r>
          </a:p>
          <a:p>
            <a:pPr algn="ctr"/>
            <a:r>
              <a:rPr lang="en-US" sz="1600" dirty="0" smtClean="0"/>
              <a:t>Begins</a:t>
            </a:r>
            <a:endParaRPr lang="en-US" sz="1600" dirty="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1143794" y="3123406"/>
            <a:ext cx="4572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143000" y="1447800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143000" y="3352800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 smtClean="0"/>
              <a:t>Andrzejewski</a:t>
            </a:r>
            <a:r>
              <a:rPr lang="en-US" dirty="0" smtClean="0"/>
              <a:t>, M.E., Cardinal, C.D., Field, D.P., Flannery, B.A., Johnson, M., Bailey, K., &amp; </a:t>
            </a:r>
            <a:r>
              <a:rPr lang="en-US" dirty="0" err="1" smtClean="0"/>
              <a:t>Hineline</a:t>
            </a:r>
            <a:r>
              <a:rPr lang="en-US" dirty="0" smtClean="0"/>
              <a:t>, P.N. (2005). Pigeons’ choices between fixed and variable interval schedules: Utility of variability? </a:t>
            </a:r>
            <a:r>
              <a:rPr lang="en-US" i="1" dirty="0" smtClean="0"/>
              <a:t>Journal of the Experimental Analysis of Behavior, 83</a:t>
            </a:r>
            <a:r>
              <a:rPr lang="en-US" dirty="0" smtClean="0"/>
              <a:t>, 129-145.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Herrnstein, R.J. (1964). Aperiodicity as a factor in choice. </a:t>
            </a:r>
            <a:r>
              <a:rPr lang="en-US" i="1" dirty="0" smtClean="0"/>
              <a:t>Journal of the Experimental Analysis of Behavior, 7</a:t>
            </a:r>
            <a:r>
              <a:rPr lang="en-US" dirty="0" smtClean="0"/>
              <a:t>, 179-182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Soreth, M.E., &amp; Hineline, P.N. (2009). The probability of small schedule values and preference for random-interval (RI) schedules.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5830</TotalTime>
  <Words>379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Probability of Reinforcer Delay as a Determinant of Preference for Variability</vt:lpstr>
      <vt:lpstr>Preference for Variability</vt:lpstr>
      <vt:lpstr>Past Research</vt:lpstr>
      <vt:lpstr>Method</vt:lpstr>
      <vt:lpstr>Slide 5</vt:lpstr>
      <vt:lpstr>Slide 6</vt:lpstr>
      <vt:lpstr>References</vt:lpstr>
    </vt:vector>
  </TitlesOfParts>
  <Company>Rowan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Probability of Reinforcer Delay as a Determinant of Preference for Variability</dc:title>
  <dc:creator>Concetta Mineo</dc:creator>
  <cp:lastModifiedBy>soreth</cp:lastModifiedBy>
  <cp:revision>18</cp:revision>
  <dcterms:created xsi:type="dcterms:W3CDTF">2009-02-16T16:59:49Z</dcterms:created>
  <dcterms:modified xsi:type="dcterms:W3CDTF">2009-02-20T19:28:51Z</dcterms:modified>
</cp:coreProperties>
</file>